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5" r:id="rId3"/>
    <p:sldId id="266" r:id="rId4"/>
    <p:sldId id="267" r:id="rId5"/>
    <p:sldId id="270" r:id="rId6"/>
    <p:sldId id="271" r:id="rId7"/>
    <p:sldId id="27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E0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104" d="100"/>
          <a:sy n="104" d="100"/>
        </p:scale>
        <p:origin x="120" y="1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gif>
</file>

<file path=ppt/media/image2.gi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5E7B10-9F58-4B67-AB40-E28E64A8DF96}" type="datetimeFigureOut">
              <a:rPr lang="en-US" smtClean="0"/>
              <a:t>5/20/2022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1EAF8-CED0-4871-B3CF-F0FF16023C23}" type="slidenum">
              <a:rPr lang="en-US" smtClean="0"/>
              <a:t>‹#›</a:t>
            </a:fld>
            <a:endParaRPr lang="en-US"/>
          </a:p>
        </p:txBody>
      </p:sp>
    </p:spTree>
    <p:extLst>
      <p:ext uri="{BB962C8B-B14F-4D97-AF65-F5344CB8AC3E}">
        <p14:creationId xmlns:p14="http://schemas.microsoft.com/office/powerpoint/2010/main" val="1003556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eaLnBrk="1" hangingPunct="1"/>
            <a:r>
              <a:rPr lang="en-US" altLang="en-US" sz="1200" dirty="0" smtClean="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2</a:t>
            </a:fld>
            <a:endParaRPr lang="en-US"/>
          </a:p>
        </p:txBody>
      </p:sp>
    </p:spTree>
    <p:extLst>
      <p:ext uri="{BB962C8B-B14F-4D97-AF65-F5344CB8AC3E}">
        <p14:creationId xmlns:p14="http://schemas.microsoft.com/office/powerpoint/2010/main" val="1287529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eaLnBrk="1" hangingPunct="1"/>
            <a:r>
              <a:rPr lang="en-US" altLang="en-US" sz="1200" dirty="0" smtClean="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3</a:t>
            </a:fld>
            <a:endParaRPr lang="en-US"/>
          </a:p>
        </p:txBody>
      </p:sp>
    </p:spTree>
    <p:extLst>
      <p:ext uri="{BB962C8B-B14F-4D97-AF65-F5344CB8AC3E}">
        <p14:creationId xmlns:p14="http://schemas.microsoft.com/office/powerpoint/2010/main" val="405889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smtClean="0">
                <a:latin typeface="Times New Roman" panose="02020603050405020304" pitchFamily="18" charset="0"/>
                <a:cs typeface="Times New Roman" panose="02020603050405020304" pitchFamily="18" charset="0"/>
              </a:rPr>
              <a:t>Patient BMI has been shown to </a:t>
            </a:r>
            <a:r>
              <a:rPr lang="en-US" altLang="en-US" sz="1200" dirty="0" err="1" smtClean="0">
                <a:latin typeface="Times New Roman" panose="02020603050405020304" pitchFamily="18" charset="0"/>
                <a:cs typeface="Times New Roman" panose="02020603050405020304" pitchFamily="18" charset="0"/>
              </a:rPr>
              <a:t>influe</a:t>
            </a:r>
            <a:r>
              <a:rPr lang="en-US" altLang="en-US" sz="1200" dirty="0" err="1"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A</a:t>
            </a:r>
            <a:r>
              <a:rPr lang="en-US" altLang="en-US" sz="12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 common way to use convolutional neural networks for ECG training is to use 1D convolution kernels. The difference between conv1d layer and conv2d layer is visualized below, conv2d layer is able to extract the internal and inter-lead features of the 12-lead ECG.</a:t>
            </a:r>
          </a:p>
          <a:p>
            <a:pPr eaLnBrk="1" hangingPunct="1"/>
            <a:r>
              <a:rPr lang="en-US" altLang="en-US" sz="1200" dirty="0" err="1" smtClean="0">
                <a:latin typeface="Times New Roman" panose="02020603050405020304" pitchFamily="18" charset="0"/>
                <a:cs typeface="Times New Roman" panose="02020603050405020304" pitchFamily="18" charset="0"/>
              </a:rPr>
              <a:t>nce</a:t>
            </a:r>
            <a:r>
              <a:rPr lang="en-US" altLang="en-US" sz="1200" dirty="0" smtClean="0">
                <a:latin typeface="Times New Roman" panose="02020603050405020304" pitchFamily="18" charset="0"/>
                <a:cs typeface="Times New Roman" panose="02020603050405020304" pitchFamily="18" charset="0"/>
              </a:rPr>
              <a:t>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4</a:t>
            </a:fld>
            <a:endParaRPr lang="en-US"/>
          </a:p>
        </p:txBody>
      </p:sp>
    </p:spTree>
    <p:extLst>
      <p:ext uri="{BB962C8B-B14F-4D97-AF65-F5344CB8AC3E}">
        <p14:creationId xmlns:p14="http://schemas.microsoft.com/office/powerpoint/2010/main" val="1794147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eaLnBrk="1" hangingPunct="1"/>
            <a:r>
              <a:rPr lang="en-US" altLang="en-US" sz="1200" dirty="0" smtClean="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5</a:t>
            </a:fld>
            <a:endParaRPr lang="en-US"/>
          </a:p>
        </p:txBody>
      </p:sp>
    </p:spTree>
    <p:extLst>
      <p:ext uri="{BB962C8B-B14F-4D97-AF65-F5344CB8AC3E}">
        <p14:creationId xmlns:p14="http://schemas.microsoft.com/office/powerpoint/2010/main" val="129654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eaLnBrk="1" hangingPunct="1"/>
            <a:r>
              <a:rPr lang="en-US" altLang="en-US" sz="1200" dirty="0" smtClean="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6</a:t>
            </a:fld>
            <a:endParaRPr lang="en-US"/>
          </a:p>
        </p:txBody>
      </p:sp>
    </p:spTree>
    <p:extLst>
      <p:ext uri="{BB962C8B-B14F-4D97-AF65-F5344CB8AC3E}">
        <p14:creationId xmlns:p14="http://schemas.microsoft.com/office/powerpoint/2010/main" val="142282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smtClean="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smtClean="0">
              <a:latin typeface="Times New Roman" panose="02020603050405020304" pitchFamily="18" charset="0"/>
              <a:cs typeface="Times New Roman" panose="02020603050405020304" pitchFamily="18" charset="0"/>
            </a:endParaRPr>
          </a:p>
          <a:p>
            <a:pPr eaLnBrk="1" hangingPunct="1"/>
            <a:r>
              <a:rPr lang="en-US" altLang="en-US" sz="1200" dirty="0" smtClean="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smtClean="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smtClean="0">
              <a:latin typeface="Verdana" panose="020B0604030504040204" pitchFamily="34" charset="0"/>
            </a:endParaRPr>
          </a:p>
          <a:p>
            <a:pPr eaLnBrk="1" hangingPunct="1"/>
            <a:r>
              <a:rPr lang="da-DK" altLang="en-US" sz="1400" b="1" dirty="0" smtClean="0">
                <a:latin typeface="Verdana" panose="020B0604030504040204" pitchFamily="34" charset="0"/>
              </a:rPr>
              <a:t>Aim</a:t>
            </a:r>
            <a:endParaRPr lang="en-US" altLang="en-US" sz="1400" b="1" dirty="0" smtClean="0">
              <a:latin typeface="Verdana" panose="020B0604030504040204" pitchFamily="34" charset="0"/>
            </a:endParaRPr>
          </a:p>
          <a:p>
            <a:pPr eaLnBrk="1" hangingPunct="1"/>
            <a:r>
              <a:rPr lang="en-US" altLang="en-US" sz="1200" dirty="0" smtClean="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7</a:t>
            </a:fld>
            <a:endParaRPr lang="en-US"/>
          </a:p>
        </p:txBody>
      </p:sp>
    </p:spTree>
    <p:extLst>
      <p:ext uri="{BB962C8B-B14F-4D97-AF65-F5344CB8AC3E}">
        <p14:creationId xmlns:p14="http://schemas.microsoft.com/office/powerpoint/2010/main" val="59636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B7051E4-118F-495B-AC6C-9AF8AFA6FE53}" type="datetimeFigureOut">
              <a:rPr lang="en-US" smtClean="0"/>
              <a:t>5/20/2022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5646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7051E4-118F-495B-AC6C-9AF8AFA6FE53}" type="datetimeFigureOut">
              <a:rPr lang="en-US" smtClean="0"/>
              <a:t>5/20/2022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5973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7051E4-118F-495B-AC6C-9AF8AFA6FE53}" type="datetimeFigureOut">
              <a:rPr lang="en-US" smtClean="0"/>
              <a:t>5/20/2022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17512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7051E4-118F-495B-AC6C-9AF8AFA6FE53}" type="datetimeFigureOut">
              <a:rPr lang="en-US" smtClean="0"/>
              <a:t>5/20/2022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5663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7051E4-118F-495B-AC6C-9AF8AFA6FE53}" type="datetimeFigureOut">
              <a:rPr lang="en-US" smtClean="0"/>
              <a:t>5/20/2022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4875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B7051E4-118F-495B-AC6C-9AF8AFA6FE53}" type="datetimeFigureOut">
              <a:rPr lang="en-US" smtClean="0"/>
              <a:t>5/20/2022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585954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B7051E4-118F-495B-AC6C-9AF8AFA6FE53}" type="datetimeFigureOut">
              <a:rPr lang="en-US" smtClean="0"/>
              <a:t>5/20/2022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873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B7051E4-118F-495B-AC6C-9AF8AFA6FE53}" type="datetimeFigureOut">
              <a:rPr lang="en-US" smtClean="0"/>
              <a:t>5/20/2022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733094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051E4-118F-495B-AC6C-9AF8AFA6FE53}" type="datetimeFigureOut">
              <a:rPr lang="en-US" smtClean="0"/>
              <a:t>5/20/2022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3622557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30262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1658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7051E4-118F-495B-AC6C-9AF8AFA6FE53}" type="datetimeFigureOut">
              <a:rPr lang="en-US" smtClean="0"/>
              <a:t>5/20/2022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91DE9B-96E8-4106-8CB4-B95C02A24277}" type="slidenum">
              <a:rPr lang="en-US" smtClean="0"/>
              <a:t>‹#›</a:t>
            </a:fld>
            <a:endParaRPr lang="en-US"/>
          </a:p>
        </p:txBody>
      </p:sp>
    </p:spTree>
    <p:extLst>
      <p:ext uri="{BB962C8B-B14F-4D97-AF65-F5344CB8AC3E}">
        <p14:creationId xmlns:p14="http://schemas.microsoft.com/office/powerpoint/2010/main" val="3552505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18" name="Rectangle 11"/>
          <p:cNvSpPr>
            <a:spLocks noChangeAspect="1" noChangeArrowheads="1"/>
          </p:cNvSpPr>
          <p:nvPr/>
        </p:nvSpPr>
        <p:spPr bwMode="auto">
          <a:xfrm>
            <a:off x="-1643" y="0"/>
            <a:ext cx="12193643"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dirty="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p:cNvSpPr>
          <p:nvPr/>
        </p:nvSpPr>
        <p:spPr bwMode="auto">
          <a:xfrm>
            <a:off x="-1" y="-57600"/>
            <a:ext cx="12197289" cy="3901467"/>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p:cNvSpPr>
          <p:nvPr/>
        </p:nvSpPr>
        <p:spPr bwMode="auto">
          <a:xfrm>
            <a:off x="152" y="1845733"/>
            <a:ext cx="12193643" cy="1998134"/>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6" name="Title 25"/>
          <p:cNvSpPr>
            <a:spLocks noGrp="1"/>
          </p:cNvSpPr>
          <p:nvPr>
            <p:ph type="ctrTitle"/>
          </p:nvPr>
        </p:nvSpPr>
        <p:spPr>
          <a:xfrm>
            <a:off x="891504" y="4157133"/>
            <a:ext cx="10542814" cy="2387600"/>
          </a:xfrm>
        </p:spPr>
        <p:txBody>
          <a:bodyPr anchor="t">
            <a:normAutofit/>
          </a:bodyPr>
          <a:lstStyle/>
          <a:p>
            <a:pPr>
              <a:lnSpc>
                <a:spcPct val="120000"/>
              </a:lnSpc>
            </a:pPr>
            <a:r>
              <a:rPr lang="en-US" sz="1800" dirty="0" err="1" smtClean="0">
                <a:latin typeface="Verdana" panose="020B0604030504040204" pitchFamily="34" charset="0"/>
                <a:ea typeface="Verdana" panose="020B0604030504040204" pitchFamily="34" charset="0"/>
              </a:rPr>
              <a:t>Xiaowen</a:t>
            </a:r>
            <a:r>
              <a:rPr lang="en-US" sz="1800" dirty="0" smtClean="0">
                <a:latin typeface="Verdana" panose="020B0604030504040204" pitchFamily="34" charset="0"/>
                <a:ea typeface="Verdana" panose="020B0604030504040204" pitchFamily="34" charset="0"/>
              </a:rPr>
              <a:t> Tang</a:t>
            </a:r>
            <a:r>
              <a:rPr lang="en-US" sz="1800" baseline="30000" dirty="0" smtClean="0">
                <a:latin typeface="Verdana" panose="020B0604030504040204" pitchFamily="34" charset="0"/>
                <a:ea typeface="Verdana" panose="020B0604030504040204" pitchFamily="34" charset="0"/>
              </a:rPr>
              <a:t>1</a:t>
            </a:r>
            <a:r>
              <a:rPr lang="en-US" sz="1800" dirty="0" smtClean="0">
                <a:latin typeface="Verdana" panose="020B0604030504040204" pitchFamily="34" charset="0"/>
                <a:ea typeface="Verdana" panose="020B0604030504040204" pitchFamily="34" charset="0"/>
              </a:rPr>
              <a:t>, Andres Kaufmann</a:t>
            </a:r>
            <a:r>
              <a:rPr lang="en-US" sz="1800" baseline="30000" dirty="0" smtClean="0">
                <a:latin typeface="Verdana" panose="020B0604030504040204" pitchFamily="34" charset="0"/>
                <a:ea typeface="Verdana" panose="020B0604030504040204" pitchFamily="34" charset="0"/>
              </a:rPr>
              <a:t>2</a:t>
            </a:r>
            <a:r>
              <a:rPr lang="en-US" sz="1800" dirty="0" smtClean="0">
                <a:latin typeface="Verdana" panose="020B0604030504040204" pitchFamily="34" charset="0"/>
                <a:ea typeface="Verdana" panose="020B0604030504040204" pitchFamily="34" charset="0"/>
              </a:rPr>
              <a:t>, Charlotte Skriver</a:t>
            </a:r>
            <a:r>
              <a:rPr lang="en-US" sz="1800" baseline="30000" dirty="0" smtClean="0">
                <a:latin typeface="Verdana" panose="020B0604030504040204" pitchFamily="34" charset="0"/>
                <a:ea typeface="Verdana" panose="020B0604030504040204" pitchFamily="34" charset="0"/>
              </a:rPr>
              <a:t>3</a:t>
            </a:r>
            <a:r>
              <a:rPr lang="en-US" sz="1800" dirty="0" smtClean="0">
                <a:latin typeface="Verdana" panose="020B0604030504040204" pitchFamily="34" charset="0"/>
                <a:ea typeface="Verdana" panose="020B0604030504040204" pitchFamily="34" charset="0"/>
              </a:rPr>
              <a:t>, </a:t>
            </a:r>
            <a:r>
              <a:rPr lang="en-US" sz="1800" dirty="0" err="1" smtClean="0">
                <a:latin typeface="Verdana" panose="020B0604030504040204" pitchFamily="34" charset="0"/>
                <a:ea typeface="Verdana" panose="020B0604030504040204" pitchFamily="34" charset="0"/>
              </a:rPr>
              <a:t>Nicolaj</a:t>
            </a:r>
            <a:r>
              <a:rPr lang="en-US" sz="1800" dirty="0" smtClean="0">
                <a:latin typeface="Verdana" panose="020B0604030504040204" pitchFamily="34" charset="0"/>
                <a:ea typeface="Verdana" panose="020B0604030504040204" pitchFamily="34" charset="0"/>
              </a:rPr>
              <a:t> Toft</a:t>
            </a:r>
            <a:r>
              <a:rPr lang="en-US" sz="1800" baseline="30000" dirty="0" smtClean="0">
                <a:latin typeface="Verdana" panose="020B0604030504040204" pitchFamily="34" charset="0"/>
                <a:ea typeface="Verdana" panose="020B0604030504040204" pitchFamily="34" charset="0"/>
              </a:rPr>
              <a:t>4</a:t>
            </a:r>
            <a:r>
              <a:rPr lang="en-US" sz="1800" dirty="0" smtClean="0">
                <a:latin typeface="Verdana" panose="020B0604030504040204" pitchFamily="34" charset="0"/>
                <a:ea typeface="Verdana" panose="020B0604030504040204" pitchFamily="34" charset="0"/>
              </a:rPr>
              <a:t/>
            </a:r>
            <a:br>
              <a:rPr lang="en-US" sz="1800" dirty="0" smtClean="0">
                <a:latin typeface="Verdana" panose="020B0604030504040204" pitchFamily="34" charset="0"/>
                <a:ea typeface="Verdana" panose="020B0604030504040204" pitchFamily="34" charset="0"/>
              </a:rPr>
            </a:br>
            <a:r>
              <a:rPr lang="en-US" sz="1800" dirty="0" smtClean="0">
                <a:latin typeface="Verdana" panose="020B0604030504040204" pitchFamily="34" charset="0"/>
                <a:ea typeface="Verdana" panose="020B0604030504040204" pitchFamily="34" charset="0"/>
              </a:rPr>
              <a:t/>
            </a:r>
            <a:br>
              <a:rPr lang="en-US" sz="1800" dirty="0" smtClean="0">
                <a:latin typeface="Verdana" panose="020B0604030504040204" pitchFamily="34" charset="0"/>
                <a:ea typeface="Verdana" panose="020B0604030504040204" pitchFamily="34" charset="0"/>
              </a:rPr>
            </a:br>
            <a:r>
              <a:rPr lang="en-US" sz="1600" baseline="30000" dirty="0" smtClean="0">
                <a:latin typeface="Verdana" panose="020B0604030504040204" pitchFamily="34" charset="0"/>
                <a:ea typeface="Verdana" panose="020B0604030504040204" pitchFamily="34" charset="0"/>
              </a:rPr>
              <a:t>1</a:t>
            </a:r>
            <a:r>
              <a:rPr lang="en-US" sz="1600" dirty="0" smtClean="0">
                <a:latin typeface="Verdana" panose="020B0604030504040204" pitchFamily="34" charset="0"/>
                <a:ea typeface="Verdana" panose="020B0604030504040204" pitchFamily="34" charset="0"/>
              </a:rPr>
              <a:t> </a:t>
            </a:r>
            <a:r>
              <a:rPr lang="en-US" sz="1600" dirty="0" err="1" smtClean="0">
                <a:latin typeface="Verdana" panose="020B0604030504040204" pitchFamily="34" charset="0"/>
                <a:ea typeface="Verdana" panose="020B0604030504040204" pitchFamily="34" charset="0"/>
              </a:rPr>
              <a:t>Una</a:t>
            </a:r>
            <a:r>
              <a:rPr lang="en-US" sz="1600" dirty="0" smtClean="0">
                <a:latin typeface="Verdana" panose="020B0604030504040204" pitchFamily="34" charset="0"/>
                <a:ea typeface="Verdana" panose="020B0604030504040204" pitchFamily="34" charset="0"/>
              </a:rPr>
              <a:t> Health, Germany, </a:t>
            </a:r>
            <a:r>
              <a:rPr lang="en-US" sz="1600" baseline="30000" dirty="0" smtClean="0">
                <a:latin typeface="Verdana" panose="020B0604030504040204" pitchFamily="34" charset="0"/>
                <a:ea typeface="Verdana" panose="020B0604030504040204" pitchFamily="34" charset="0"/>
              </a:rPr>
              <a:t>2</a:t>
            </a:r>
            <a:r>
              <a:rPr lang="en-US" sz="1600" dirty="0" smtClean="0">
                <a:latin typeface="Verdana" panose="020B0604030504040204" pitchFamily="34" charset="0"/>
                <a:ea typeface="Verdana" panose="020B0604030504040204" pitchFamily="34" charset="0"/>
              </a:rPr>
              <a:t> University of Copenhagen, Denmark,</a:t>
            </a:r>
            <a:br>
              <a:rPr lang="en-US" sz="1600" dirty="0" smtClean="0">
                <a:latin typeface="Verdana" panose="020B0604030504040204" pitchFamily="34" charset="0"/>
                <a:ea typeface="Verdana" panose="020B0604030504040204" pitchFamily="34" charset="0"/>
              </a:rPr>
            </a:br>
            <a:r>
              <a:rPr lang="en-US" sz="1600" baseline="30000" dirty="0" smtClean="0">
                <a:latin typeface="Verdana" panose="020B0604030504040204" pitchFamily="34" charset="0"/>
                <a:ea typeface="Verdana" panose="020B0604030504040204" pitchFamily="34" charset="0"/>
              </a:rPr>
              <a:t>3</a:t>
            </a:r>
            <a:r>
              <a:rPr lang="en-US" sz="1600" dirty="0" smtClean="0">
                <a:latin typeface="Verdana" panose="020B0604030504040204" pitchFamily="34" charset="0"/>
                <a:ea typeface="Verdana" panose="020B0604030504040204" pitchFamily="34" charset="0"/>
              </a:rPr>
              <a:t> Danish Cancer Society Research Center, Denmark,</a:t>
            </a:r>
            <a:r>
              <a:rPr lang="en-US" sz="1600" baseline="30000" dirty="0" smtClean="0">
                <a:latin typeface="Verdana" panose="020B0604030504040204" pitchFamily="34" charset="0"/>
                <a:ea typeface="Verdana" panose="020B0604030504040204" pitchFamily="34" charset="0"/>
              </a:rPr>
              <a:t> 4 </a:t>
            </a:r>
            <a:r>
              <a:rPr lang="en-US" sz="1600" dirty="0" smtClean="0">
                <a:latin typeface="Verdana" panose="020B0604030504040204" pitchFamily="34" charset="0"/>
                <a:ea typeface="Verdana" panose="020B0604030504040204" pitchFamily="34" charset="0"/>
              </a:rPr>
              <a:t>University of Southern Denmark, Denmark</a:t>
            </a:r>
            <a:br>
              <a:rPr lang="en-US" sz="1600" dirty="0" smtClean="0">
                <a:latin typeface="Verdana" panose="020B0604030504040204" pitchFamily="34" charset="0"/>
                <a:ea typeface="Verdana" panose="020B0604030504040204" pitchFamily="34" charset="0"/>
              </a:rPr>
            </a:br>
            <a:endParaRPr lang="en-US" sz="1600" dirty="0">
              <a:latin typeface="Verdana" panose="020B0604030504040204" pitchFamily="34" charset="0"/>
              <a:ea typeface="Verdana" panose="020B0604030504040204" pitchFamily="34" charset="0"/>
            </a:endParaRPr>
          </a:p>
        </p:txBody>
      </p:sp>
      <p:sp>
        <p:nvSpPr>
          <p:cNvPr id="25" name="Title 1"/>
          <p:cNvSpPr txBox="1">
            <a:spLocks/>
          </p:cNvSpPr>
          <p:nvPr/>
        </p:nvSpPr>
        <p:spPr>
          <a:xfrm>
            <a:off x="238664" y="497153"/>
            <a:ext cx="11713028" cy="64112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30000"/>
              </a:lnSpc>
            </a:pPr>
            <a:r>
              <a:rPr lang="en-US" sz="2600" b="1" dirty="0" smtClean="0">
                <a:latin typeface="Verdana" panose="020B0604030504040204" pitchFamily="34" charset="0"/>
                <a:ea typeface="Verdana" panose="020B0604030504040204" pitchFamily="34" charset="0"/>
              </a:rPr>
              <a:t>Exploring bias in a neural network-based model</a:t>
            </a:r>
          </a:p>
          <a:p>
            <a:pPr>
              <a:lnSpc>
                <a:spcPct val="130000"/>
              </a:lnSpc>
            </a:pPr>
            <a:r>
              <a:rPr lang="en-US" sz="2600" b="1" dirty="0" smtClean="0">
                <a:latin typeface="Verdana" panose="020B0604030504040204" pitchFamily="34" charset="0"/>
                <a:ea typeface="Verdana" panose="020B0604030504040204" pitchFamily="34" charset="0"/>
              </a:rPr>
              <a:t>predicting myocardial infarction (MI)</a:t>
            </a:r>
          </a:p>
          <a:p>
            <a:pPr>
              <a:lnSpc>
                <a:spcPct val="130000"/>
              </a:lnSpc>
            </a:pPr>
            <a:r>
              <a:rPr lang="en-US" sz="2600" b="1" dirty="0" smtClean="0">
                <a:latin typeface="Verdana" panose="020B0604030504040204" pitchFamily="34" charset="0"/>
                <a:ea typeface="Verdana" panose="020B0604030504040204" pitchFamily="34" charset="0"/>
              </a:rPr>
              <a:t>from electrocardiograms (ECGs)</a:t>
            </a:r>
            <a:endParaRPr lang="en-US" sz="26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090664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smtClean="0">
                <a:latin typeface="Verdana" panose="020B0604030504040204" pitchFamily="34" charset="0"/>
                <a:ea typeface="Verdana" panose="020B0604030504040204" pitchFamily="34" charset="0"/>
              </a:rPr>
              <a:t>Introduction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lvl="0" indent="-342900" algn="l">
              <a:lnSpc>
                <a:spcPct val="150000"/>
              </a:lnSpc>
              <a:spcBef>
                <a:spcPts val="0"/>
              </a:spcBef>
              <a:buFont typeface="Arial" panose="020B0604020202020204" pitchFamily="34" charset="0"/>
              <a:buChar char="•"/>
            </a:pPr>
            <a:r>
              <a:rPr lang="da-DK" altLang="en-US" sz="1800" dirty="0">
                <a:solidFill>
                  <a:prstClr val="black"/>
                </a:solidFill>
                <a:latin typeface="Verdana" panose="020B0604030504040204" pitchFamily="34" charset="0"/>
                <a:ea typeface="Verdana" panose="020B0604030504040204" pitchFamily="34" charset="0"/>
              </a:rPr>
              <a:t>Deep learing algoritms evaluating ECGs could improve clinical practice</a:t>
            </a:r>
          </a:p>
          <a:p>
            <a:pPr lvl="0" algn="l">
              <a:lnSpc>
                <a:spcPct val="150000"/>
              </a:lnSpc>
              <a:spcBef>
                <a:spcPts val="0"/>
              </a:spcBef>
              <a:spcAft>
                <a:spcPts val="1800"/>
              </a:spcAft>
            </a:pPr>
            <a:r>
              <a:rPr lang="da-DK" altLang="en-US" sz="1800" dirty="0">
                <a:solidFill>
                  <a:prstClr val="black"/>
                </a:solidFill>
                <a:latin typeface="Verdana" panose="020B0604030504040204" pitchFamily="34" charset="0"/>
                <a:ea typeface="Verdana" panose="020B0604030504040204" pitchFamily="34" charset="0"/>
              </a:rPr>
              <a:t>	</a:t>
            </a:r>
            <a:r>
              <a:rPr lang="da-DK"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da-DK" altLang="en-US" sz="1800" dirty="0">
                <a:solidFill>
                  <a:prstClr val="black"/>
                </a:solidFill>
                <a:latin typeface="Verdana" panose="020B0604030504040204" pitchFamily="34" charset="0"/>
                <a:ea typeface="Verdana" panose="020B0604030504040204" pitchFamily="34" charset="0"/>
              </a:rPr>
              <a:t>bias and fairness of algorithms</a:t>
            </a:r>
            <a:r>
              <a:rPr lang="da-DK" altLang="en-US" sz="1800" dirty="0" smtClean="0">
                <a:solidFill>
                  <a:prstClr val="black"/>
                </a:solidFill>
                <a:latin typeface="Verdana" panose="020B0604030504040204" pitchFamily="34" charset="0"/>
                <a:ea typeface="Verdana" panose="020B0604030504040204" pitchFamily="34" charset="0"/>
              </a:rPr>
              <a:t>!</a:t>
            </a:r>
            <a:endParaRPr lang="da-DK" altLang="en-US" sz="1800" dirty="0">
              <a:solidFill>
                <a:prstClr val="black"/>
              </a:solidFill>
              <a:latin typeface="Verdana" panose="020B0604030504040204" pitchFamily="34" charset="0"/>
              <a:ea typeface="Verdana" panose="020B0604030504040204" pitchFamily="34" charset="0"/>
            </a:endParaRPr>
          </a:p>
          <a:p>
            <a:pPr marL="342900" lvl="0" indent="-342900" algn="l">
              <a:lnSpc>
                <a:spcPct val="150000"/>
              </a:lnSpc>
              <a:spcBef>
                <a:spcPts val="0"/>
              </a:spcBef>
              <a:buFont typeface="Arial" panose="020B0604020202020204" pitchFamily="34" charset="0"/>
              <a:buChar char="•"/>
            </a:pPr>
            <a:r>
              <a:rPr lang="en-US" altLang="en-US" sz="1800" dirty="0">
                <a:solidFill>
                  <a:prstClr val="black"/>
                </a:solidFill>
                <a:latin typeface="Verdana" panose="020B0604030504040204" pitchFamily="34" charset="0"/>
                <a:ea typeface="Verdana" panose="020B0604030504040204" pitchFamily="34" charset="0"/>
              </a:rPr>
              <a:t>Patient body mass index (BMI) has been shown to influence ECG characteristics</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en-US" altLang="en-US" sz="1800" dirty="0">
                <a:solidFill>
                  <a:prstClr val="black"/>
                </a:solidFill>
                <a:latin typeface="Verdana" panose="020B0604030504040204" pitchFamily="34" charset="0"/>
                <a:ea typeface="Verdana" panose="020B0604030504040204" pitchFamily="34" charset="0"/>
              </a:rPr>
              <a:t> affect diagnostic performance</a:t>
            </a:r>
            <a:r>
              <a:rPr lang="da-DK" altLang="en-US" sz="1800" dirty="0">
                <a:solidFill>
                  <a:prstClr val="black"/>
                </a:solidFill>
                <a:latin typeface="Verdana" panose="020B0604030504040204" pitchFamily="34" charset="0"/>
                <a:ea typeface="Verdana" panose="020B0604030504040204" pitchFamily="34" charset="0"/>
              </a:rPr>
              <a:t> of algorithms?</a:t>
            </a: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Aim</a:t>
            </a:r>
          </a:p>
          <a:p>
            <a:pPr algn="l"/>
            <a:endParaRPr lang="en-US" dirty="0" smtClean="0"/>
          </a:p>
        </p:txBody>
      </p:sp>
      <p:grpSp>
        <p:nvGrpSpPr>
          <p:cNvPr id="8" name="Group 7"/>
          <p:cNvGrpSpPr/>
          <p:nvPr/>
        </p:nvGrpSpPr>
        <p:grpSpPr>
          <a:xfrm>
            <a:off x="1847648" y="4731851"/>
            <a:ext cx="8409622" cy="1461257"/>
            <a:chOff x="1489513" y="5629024"/>
            <a:chExt cx="8409622" cy="1461257"/>
          </a:xfrm>
        </p:grpSpPr>
        <p:cxnSp>
          <p:nvCxnSpPr>
            <p:cNvPr id="10" name="Straight Arrow Connector 9"/>
            <p:cNvCxnSpPr/>
            <p:nvPr/>
          </p:nvCxnSpPr>
          <p:spPr>
            <a:xfrm>
              <a:off x="4591538" y="5998692"/>
              <a:ext cx="2743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1489513" y="5629024"/>
              <a:ext cx="8409622" cy="1461257"/>
              <a:chOff x="1489513" y="5629024"/>
              <a:chExt cx="8409622" cy="1461257"/>
            </a:xfrm>
          </p:grpSpPr>
          <p:sp>
            <p:nvSpPr>
              <p:cNvPr id="12" name="Rectangle 11"/>
              <p:cNvSpPr/>
              <p:nvPr/>
            </p:nvSpPr>
            <p:spPr>
              <a:xfrm>
                <a:off x="1489513" y="5629024"/>
                <a:ext cx="2966409" cy="69925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smtClean="0">
                    <a:solidFill>
                      <a:schemeClr val="tx1"/>
                    </a:solidFill>
                  </a:rPr>
                  <a:t>Neural network model using 12-lead ECGs</a:t>
                </a:r>
              </a:p>
            </p:txBody>
          </p:sp>
          <p:sp>
            <p:nvSpPr>
              <p:cNvPr id="13" name="Rectangle 12"/>
              <p:cNvSpPr/>
              <p:nvPr/>
            </p:nvSpPr>
            <p:spPr>
              <a:xfrm>
                <a:off x="7518933" y="5677139"/>
                <a:ext cx="2380202" cy="58674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smtClean="0">
                    <a:solidFill>
                      <a:schemeClr val="tx1"/>
                    </a:solidFill>
                  </a:rPr>
                  <a:t>MI</a:t>
                </a:r>
              </a:p>
            </p:txBody>
          </p:sp>
          <p:sp>
            <p:nvSpPr>
              <p:cNvPr id="14" name="Rectangle 13"/>
              <p:cNvSpPr/>
              <p:nvPr/>
            </p:nvSpPr>
            <p:spPr>
              <a:xfrm>
                <a:off x="5264402" y="6612967"/>
                <a:ext cx="1177987" cy="477314"/>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smtClean="0">
                    <a:solidFill>
                      <a:schemeClr val="tx1"/>
                    </a:solidFill>
                  </a:rPr>
                  <a:t>BMI</a:t>
                </a:r>
              </a:p>
            </p:txBody>
          </p:sp>
          <p:cxnSp>
            <p:nvCxnSpPr>
              <p:cNvPr id="15" name="Straight Arrow Connector 14"/>
              <p:cNvCxnSpPr/>
              <p:nvPr/>
            </p:nvCxnSpPr>
            <p:spPr>
              <a:xfrm flipV="1">
                <a:off x="5824212" y="6126726"/>
                <a:ext cx="0" cy="365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141729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smtClean="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smtClean="0">
                <a:solidFill>
                  <a:prstClr val="black"/>
                </a:solidFill>
                <a:latin typeface="Verdana" panose="020B0604030504040204" pitchFamily="34" charset="0"/>
                <a:ea typeface="Verdana" panose="020B0604030504040204" pitchFamily="34" charset="0"/>
              </a:rPr>
              <a:t>Data</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rPr>
              <a:t>PTB-XL ECG </a:t>
            </a:r>
            <a:r>
              <a:rPr lang="en-US" altLang="en-US" sz="1800" dirty="0" smtClean="0">
                <a:solidFill>
                  <a:prstClr val="black"/>
                </a:solidFill>
                <a:latin typeface="Verdana" panose="020B0604030504040204" pitchFamily="34" charset="0"/>
                <a:ea typeface="Verdana" panose="020B0604030504040204" pitchFamily="34" charset="0"/>
              </a:rPr>
              <a:t>dataset: 21,837 </a:t>
            </a:r>
            <a:r>
              <a:rPr lang="en-US" altLang="en-US" sz="1800" dirty="0">
                <a:solidFill>
                  <a:prstClr val="black"/>
                </a:solidFill>
                <a:latin typeface="Verdana" panose="020B0604030504040204" pitchFamily="34" charset="0"/>
                <a:ea typeface="Verdana" panose="020B0604030504040204" pitchFamily="34" charset="0"/>
              </a:rPr>
              <a:t>clinical 12-lead ECGs from </a:t>
            </a:r>
            <a:r>
              <a:rPr lang="en-US" altLang="en-US" sz="1800" dirty="0" smtClean="0">
                <a:solidFill>
                  <a:prstClr val="black"/>
                </a:solidFill>
                <a:latin typeface="Verdana" panose="020B0604030504040204" pitchFamily="34" charset="0"/>
                <a:ea typeface="Verdana" panose="020B0604030504040204" pitchFamily="34" charset="0"/>
              </a:rPr>
              <a:t>18,885 </a:t>
            </a:r>
            <a:r>
              <a:rPr lang="en-US" altLang="en-US" sz="1800" dirty="0">
                <a:solidFill>
                  <a:prstClr val="black"/>
                </a:solidFill>
                <a:latin typeface="Verdana" panose="020B0604030504040204" pitchFamily="34" charset="0"/>
                <a:ea typeface="Verdana" panose="020B0604030504040204" pitchFamily="34" charset="0"/>
              </a:rPr>
              <a:t>patients of 10 sec. </a:t>
            </a:r>
            <a:r>
              <a:rPr lang="en-US" altLang="en-US" sz="1800" dirty="0" smtClean="0">
                <a:solidFill>
                  <a:prstClr val="black"/>
                </a:solidFill>
                <a:latin typeface="Verdana" panose="020B0604030504040204" pitchFamily="34" charset="0"/>
                <a:ea typeface="Verdana" panose="020B0604030504040204" pitchFamily="34" charset="0"/>
              </a:rPr>
              <a:t>length.</a:t>
            </a:r>
            <a:endParaRPr lang="da-DK" altLang="en-US" sz="1800" dirty="0" smtClean="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endParaRPr lang="da-DK" altLang="en-US" sz="1800" dirty="0" smtClean="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900" b="1" dirty="0" smtClean="0">
                <a:solidFill>
                  <a:prstClr val="black"/>
                </a:solidFill>
                <a:latin typeface="Verdana" panose="020B0604030504040204" pitchFamily="34" charset="0"/>
                <a:ea typeface="Verdana" panose="020B0604030504040204" pitchFamily="34" charset="0"/>
              </a:rPr>
              <a:t>Methods</a:t>
            </a:r>
          </a:p>
          <a:p>
            <a:pPr algn="l">
              <a:lnSpc>
                <a:spcPct val="150000"/>
              </a:lnSpc>
              <a:spcBef>
                <a:spcPts val="0"/>
              </a:spcBef>
              <a:spcAft>
                <a:spcPts val="1200"/>
              </a:spcAft>
            </a:pPr>
            <a:r>
              <a:rPr lang="en-US" sz="1800" dirty="0">
                <a:latin typeface="Verdana" panose="020B0604030504040204" pitchFamily="34" charset="0"/>
                <a:ea typeface="Verdana" panose="020B0604030504040204" pitchFamily="34" charset="0"/>
              </a:rPr>
              <a:t>We trained a neural network model based on 12-lead ECGs with MI annotation and assessed model performance within three WHO defined BMI </a:t>
            </a:r>
            <a:r>
              <a:rPr lang="en-US" sz="1800" dirty="0" smtClean="0">
                <a:latin typeface="Verdana" panose="020B0604030504040204" pitchFamily="34" charset="0"/>
                <a:ea typeface="Verdana" panose="020B0604030504040204" pitchFamily="34" charset="0"/>
              </a:rPr>
              <a:t>categories:</a:t>
            </a:r>
          </a:p>
          <a:p>
            <a:pPr marL="285750" indent="-285750" algn="l">
              <a:lnSpc>
                <a:spcPct val="150000"/>
              </a:lnSpc>
              <a:spcBef>
                <a:spcPts val="0"/>
              </a:spcBef>
              <a:buFont typeface="Arial" panose="020B0604020202020204" pitchFamily="34" charset="0"/>
              <a:buChar char="•"/>
            </a:pPr>
            <a:r>
              <a:rPr lang="da-DK" sz="1800" dirty="0" smtClean="0">
                <a:latin typeface="Verdana" panose="020B0604030504040204" pitchFamily="34" charset="0"/>
                <a:ea typeface="Verdana" panose="020B0604030504040204" pitchFamily="34" charset="0"/>
              </a:rPr>
              <a:t>&lt;25.0	Underweight/normal</a:t>
            </a:r>
          </a:p>
          <a:p>
            <a:pPr marL="285750" indent="-285750" algn="l">
              <a:lnSpc>
                <a:spcPct val="150000"/>
              </a:lnSpc>
              <a:spcBef>
                <a:spcPts val="0"/>
              </a:spcBef>
              <a:buFont typeface="Arial" panose="020B0604020202020204" pitchFamily="34" charset="0"/>
              <a:buChar char="•"/>
            </a:pPr>
            <a:r>
              <a:rPr lang="da-DK" sz="1800" dirty="0" smtClean="0">
                <a:latin typeface="Verdana" panose="020B0604030504040204" pitchFamily="34" charset="0"/>
                <a:ea typeface="Verdana" panose="020B0604030504040204" pitchFamily="34" charset="0"/>
              </a:rPr>
              <a:t>25.0–29.9	Pre-obesity</a:t>
            </a:r>
          </a:p>
          <a:p>
            <a:pPr marL="285750" indent="-285750" algn="l">
              <a:lnSpc>
                <a:spcPct val="150000"/>
              </a:lnSpc>
              <a:spcBef>
                <a:spcPts val="0"/>
              </a:spcBef>
              <a:buFont typeface="Arial" panose="020B0604020202020204" pitchFamily="34" charset="0"/>
              <a:buChar char="•"/>
            </a:pPr>
            <a:r>
              <a:rPr lang="da-DK" sz="1800" dirty="0" smtClean="0">
                <a:latin typeface="Verdana" panose="020B0604030504040204" pitchFamily="34" charset="0"/>
                <a:ea typeface="Verdana" panose="020B0604030504040204" pitchFamily="34" charset="0"/>
              </a:rPr>
              <a:t>≥30.0	Obesity</a:t>
            </a:r>
          </a:p>
        </p:txBody>
      </p:sp>
    </p:spTree>
    <p:extLst>
      <p:ext uri="{BB962C8B-B14F-4D97-AF65-F5344CB8AC3E}">
        <p14:creationId xmlns:p14="http://schemas.microsoft.com/office/powerpoint/2010/main" val="32862116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smtClean="0">
                <a:solidFill>
                  <a:prstClr val="black"/>
                </a:solidFill>
                <a:latin typeface="Verdana" panose="020B0604030504040204" pitchFamily="34" charset="0"/>
                <a:ea typeface="Verdana" panose="020B0604030504040204" pitchFamily="34" charset="0"/>
              </a:rPr>
              <a:t>Neural network model</a:t>
            </a:r>
          </a:p>
          <a:p>
            <a:pPr marL="285750" indent="-285750" algn="l">
              <a:lnSpc>
                <a:spcPct val="150000"/>
              </a:lnSpc>
              <a:spcBef>
                <a:spcPct val="0"/>
              </a:spcBef>
              <a:buFont typeface="Arial" panose="020B0604020202020204" pitchFamily="34" charset="0"/>
              <a:buChar char="•"/>
            </a:pPr>
            <a:r>
              <a:rPr lang="en-US" altLang="en-US" sz="18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We </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converted the 12-lead ECGs into </a:t>
            </a:r>
            <a:r>
              <a:rPr lang="en-US" altLang="en-US" sz="18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images</a:t>
            </a:r>
          </a:p>
          <a:p>
            <a:pPr marL="285750" indent="-285750" algn="l">
              <a:lnSpc>
                <a:spcPct val="150000"/>
              </a:lnSpc>
              <a:spcBef>
                <a:spcPct val="0"/>
              </a:spcBef>
              <a:buFont typeface="Arial" panose="020B0604020202020204" pitchFamily="34" charset="0"/>
              <a:buChar char="•"/>
            </a:pPr>
            <a:r>
              <a:rPr lang="en-US" altLang="en-US" sz="18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We adapted </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the resnet_18 from </a:t>
            </a:r>
            <a:r>
              <a:rPr lang="en-US" altLang="en-US" sz="1800" dirty="0" err="1">
                <a:solidFill>
                  <a:srgbClr val="000000"/>
                </a:solidFill>
                <a:latin typeface="Verdana" panose="020B0604030504040204" pitchFamily="34" charset="0"/>
                <a:ea typeface="Verdana" panose="020B0604030504040204" pitchFamily="34" charset="0"/>
                <a:cs typeface="Times New Roman" panose="02020603050405020304" pitchFamily="18" charset="0"/>
              </a:rPr>
              <a:t>Pytorch's</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 official </a:t>
            </a:r>
            <a:r>
              <a:rPr lang="en-US" altLang="en-US" sz="18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implementation</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F</a:t>
            </a:r>
            <a:r>
              <a:rPr lang="en-US" altLang="en-US" sz="1800" dirty="0" smtClean="0">
                <a:solidFill>
                  <a:srgbClr val="000000"/>
                </a:solidFill>
                <a:latin typeface="Verdana" panose="020B0604030504040204" pitchFamily="34" charset="0"/>
                <a:ea typeface="Verdana" panose="020B0604030504040204" pitchFamily="34" charset="0"/>
                <a:cs typeface="Times New Roman" panose="02020603050405020304" pitchFamily="18" charset="0"/>
              </a:rPr>
              <a:t>irst </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layer was changed to accept a single channel 2D input. (instead of 3 channel image data.)</a:t>
            </a:r>
          </a:p>
          <a:p>
            <a:pPr algn="l">
              <a:lnSpc>
                <a:spcPct val="150000"/>
              </a:lnSpc>
              <a:spcBef>
                <a:spcPct val="0"/>
              </a:spcBef>
            </a:pPr>
            <a:endParaRPr lang="da-DK"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endParaRPr>
          </a:p>
          <a:p>
            <a:pPr lvl="0" algn="l">
              <a:lnSpc>
                <a:spcPct val="150000"/>
              </a:lnSpc>
              <a:spcBef>
                <a:spcPts val="0"/>
              </a:spcBef>
            </a:pPr>
            <a:endParaRPr lang="da-DK" altLang="en-US" sz="1800" b="1" dirty="0" smtClean="0">
              <a:solidFill>
                <a:prstClr val="black"/>
              </a:solidFill>
              <a:latin typeface="Verdana" panose="020B0604030504040204" pitchFamily="34" charset="0"/>
              <a:ea typeface="Verdana" panose="020B0604030504040204" pitchFamily="34" charset="0"/>
            </a:endParaRPr>
          </a:p>
          <a:p>
            <a:pPr algn="l">
              <a:lnSpc>
                <a:spcPct val="150000"/>
              </a:lnSpc>
            </a:pPr>
            <a:endParaRPr lang="en-US" dirty="0" smtClean="0">
              <a:latin typeface="Verdana" panose="020B0604030504040204" pitchFamily="34" charset="0"/>
              <a:ea typeface="Verdana" panose="020B0604030504040204" pitchFamily="34" charset="0"/>
            </a:endParaRPr>
          </a:p>
        </p:txBody>
      </p:sp>
      <p:pic>
        <p:nvPicPr>
          <p:cNvPr id="8"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2342202" y="4474249"/>
            <a:ext cx="3183048" cy="1793267"/>
          </a:xfrm>
          <a:prstGeom prst="rect">
            <a:avLst/>
          </a:prstGeom>
        </p:spPr>
      </p:pic>
      <p:pic>
        <p:nvPicPr>
          <p:cNvPr id="10"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rot="10800000" flipH="1" flipV="1">
            <a:off x="6814193" y="4474250"/>
            <a:ext cx="3183047" cy="179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56336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smtClean="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smtClean="0">
                <a:solidFill>
                  <a:prstClr val="black"/>
                </a:solidFill>
                <a:latin typeface="Verdana" panose="020B0604030504040204" pitchFamily="34" charset="0"/>
                <a:ea typeface="Verdana" panose="020B0604030504040204" pitchFamily="34" charset="0"/>
              </a:rPr>
              <a:t>Experiments: </a:t>
            </a:r>
            <a:r>
              <a:rPr lang="da-DK" sz="1800" dirty="0" smtClean="0">
                <a:solidFill>
                  <a:prstClr val="black"/>
                </a:solidFill>
                <a:latin typeface="Verdana" panose="020B0604030504040204" pitchFamily="34" charset="0"/>
                <a:ea typeface="Verdana" panose="020B0604030504040204" pitchFamily="34" charset="0"/>
              </a:rPr>
              <a:t>We </a:t>
            </a:r>
            <a:r>
              <a:rPr lang="da-DK" sz="1800" dirty="0" smtClean="0">
                <a:solidFill>
                  <a:prstClr val="black"/>
                </a:solidFill>
                <a:latin typeface="Verdana" panose="020B0604030504040204" pitchFamily="34" charset="0"/>
                <a:ea typeface="Verdana" panose="020B0604030504040204" pitchFamily="34" charset="0"/>
              </a:rPr>
              <a:t>ran two </a:t>
            </a:r>
            <a:r>
              <a:rPr lang="da-DK" sz="1800" dirty="0" smtClean="0">
                <a:solidFill>
                  <a:prstClr val="black"/>
                </a:solidFill>
                <a:latin typeface="Verdana" panose="020B0604030504040204" pitchFamily="34" charset="0"/>
                <a:ea typeface="Verdana" panose="020B0604030504040204" pitchFamily="34" charset="0"/>
              </a:rPr>
              <a:t>experiments.</a:t>
            </a:r>
          </a:p>
          <a:p>
            <a:pPr lvl="0" algn="l">
              <a:lnSpc>
                <a:spcPct val="150000"/>
              </a:lnSpc>
              <a:spcBef>
                <a:spcPts val="1800"/>
              </a:spcBef>
            </a:pPr>
            <a:r>
              <a:rPr lang="en-US" sz="1800" u="sng" dirty="0" smtClean="0">
                <a:latin typeface="Verdana" panose="020B0604030504040204" pitchFamily="34" charset="0"/>
                <a:ea typeface="Verdana" panose="020B0604030504040204" pitchFamily="34" charset="0"/>
              </a:rPr>
              <a:t>Experiment </a:t>
            </a:r>
            <a:r>
              <a:rPr lang="en-US" sz="1800" u="sng" dirty="0" smtClean="0">
                <a:latin typeface="Verdana" panose="020B0604030504040204" pitchFamily="34" charset="0"/>
                <a:ea typeface="Verdana" panose="020B0604030504040204" pitchFamily="34" charset="0"/>
              </a:rPr>
              <a:t>1</a:t>
            </a:r>
            <a:r>
              <a:rPr lang="en-US" sz="1800" u="sng" dirty="0" smtClean="0">
                <a:latin typeface="Verdana" panose="020B0604030504040204" pitchFamily="34" charset="0"/>
                <a:ea typeface="Verdana" panose="020B0604030504040204" pitchFamily="34" charset="0"/>
              </a:rPr>
              <a:t>:</a:t>
            </a:r>
          </a:p>
          <a:p>
            <a:pPr algn="l"/>
            <a:r>
              <a:rPr lang="en-US" sz="1800" dirty="0" smtClean="0">
                <a:latin typeface="Verdana" panose="020B0604030504040204" pitchFamily="34" charset="0"/>
                <a:ea typeface="Verdana" panose="020B0604030504040204" pitchFamily="34" charset="0"/>
              </a:rPr>
              <a:t>Training </a:t>
            </a:r>
            <a:r>
              <a:rPr lang="en-US" sz="1800" dirty="0">
                <a:latin typeface="Verdana" panose="020B0604030504040204" pitchFamily="34" charset="0"/>
                <a:ea typeface="Verdana" panose="020B0604030504040204" pitchFamily="34" charset="0"/>
              </a:rPr>
              <a:t>dataset: All patients </a:t>
            </a:r>
            <a:r>
              <a:rPr lang="en-US" sz="1800" dirty="0" smtClean="0">
                <a:latin typeface="Verdana" panose="020B0604030504040204" pitchFamily="34" charset="0"/>
                <a:ea typeface="Verdana" panose="020B0604030504040204" pitchFamily="34" charset="0"/>
              </a:rPr>
              <a:t>with MI </a:t>
            </a:r>
            <a:r>
              <a:rPr lang="en-US" sz="1800" dirty="0" err="1" smtClean="0">
                <a:latin typeface="Verdana" panose="020B0604030504040204" pitchFamily="34" charset="0"/>
                <a:ea typeface="Verdana" panose="020B0604030504040204" pitchFamily="34" charset="0"/>
              </a:rPr>
              <a:t>annotations,excluding</a:t>
            </a:r>
            <a:r>
              <a:rPr lang="en-US" sz="1800" dirty="0" smtClean="0">
                <a:latin typeface="Verdana" panose="020B0604030504040204" pitchFamily="34" charset="0"/>
                <a:ea typeface="Verdana" panose="020B0604030504040204" pitchFamily="34" charset="0"/>
              </a:rPr>
              <a:t> the test dataset </a:t>
            </a:r>
            <a:r>
              <a:rPr lang="en-US" sz="1800" dirty="0" smtClean="0">
                <a:latin typeface="Verdana" panose="020B0604030504040204" pitchFamily="34" charset="0"/>
                <a:ea typeface="Verdana" panose="020B0604030504040204" pitchFamily="34" charset="0"/>
              </a:rPr>
              <a:t>(n=x</a:t>
            </a:r>
            <a:r>
              <a:rPr lang="en-US" sz="1800" dirty="0" smtClean="0">
                <a:latin typeface="Verdana" panose="020B0604030504040204" pitchFamily="34" charset="0"/>
                <a:ea typeface="Verdana" panose="020B0604030504040204" pitchFamily="34" charset="0"/>
              </a:rPr>
              <a:t>)</a:t>
            </a:r>
          </a:p>
          <a:p>
            <a:pPr algn="l"/>
            <a:r>
              <a:rPr lang="en-US" sz="1800" dirty="0" smtClean="0">
                <a:latin typeface="Verdana" panose="020B0604030504040204" pitchFamily="34" charset="0"/>
                <a:ea typeface="Verdana" panose="020B0604030504040204" pitchFamily="34" charset="0"/>
              </a:rPr>
              <a:t>Test </a:t>
            </a:r>
            <a:r>
              <a:rPr lang="en-US" sz="1800" dirty="0">
                <a:latin typeface="Verdana" panose="020B0604030504040204" pitchFamily="34" charset="0"/>
                <a:ea typeface="Verdana" panose="020B0604030504040204" pitchFamily="34" charset="0"/>
              </a:rPr>
              <a:t>dataset: Patients with BMI values, </a:t>
            </a:r>
            <a:r>
              <a:rPr lang="en-US" sz="1800" dirty="0" smtClean="0">
                <a:latin typeface="Verdana" panose="020B0604030504040204" pitchFamily="34" charset="0"/>
                <a:ea typeface="Verdana" panose="020B0604030504040204" pitchFamily="34" charset="0"/>
              </a:rPr>
              <a:t>128 from </a:t>
            </a:r>
            <a:r>
              <a:rPr lang="en-US" sz="1800" dirty="0">
                <a:latin typeface="Verdana" panose="020B0604030504040204" pitchFamily="34" charset="0"/>
                <a:ea typeface="Verdana" panose="020B0604030504040204" pitchFamily="34" charset="0"/>
              </a:rPr>
              <a:t>each </a:t>
            </a:r>
            <a:r>
              <a:rPr lang="en-US" sz="1800" dirty="0" smtClean="0">
                <a:latin typeface="Verdana" panose="020B0604030504040204" pitchFamily="34" charset="0"/>
                <a:ea typeface="Verdana" panose="020B0604030504040204" pitchFamily="34" charset="0"/>
              </a:rPr>
              <a:t>group</a:t>
            </a:r>
            <a:r>
              <a:rPr lang="en-US" sz="1800" dirty="0">
                <a:latin typeface="Verdana" panose="020B0604030504040204" pitchFamily="34" charset="0"/>
                <a:ea typeface="Verdana" panose="020B0604030504040204" pitchFamily="34" charset="0"/>
              </a:rPr>
              <a:t>.</a:t>
            </a:r>
          </a:p>
          <a:p>
            <a:pPr algn="l"/>
            <a:endParaRPr lang="en-US" sz="1800" dirty="0">
              <a:latin typeface="Verdana" panose="020B0604030504040204" pitchFamily="34" charset="0"/>
              <a:ea typeface="Verdana" panose="020B0604030504040204" pitchFamily="34" charset="0"/>
            </a:endParaRPr>
          </a:p>
          <a:p>
            <a:pPr algn="l">
              <a:spcBef>
                <a:spcPts val="1800"/>
              </a:spcBef>
            </a:pPr>
            <a:r>
              <a:rPr lang="en-US" sz="1800" u="sng" dirty="0">
                <a:latin typeface="Verdana" panose="020B0604030504040204" pitchFamily="34" charset="0"/>
                <a:ea typeface="Verdana" panose="020B0604030504040204" pitchFamily="34" charset="0"/>
              </a:rPr>
              <a:t>Experiment 2:</a:t>
            </a:r>
          </a:p>
          <a:p>
            <a:pPr algn="l"/>
            <a:r>
              <a:rPr lang="en-US" sz="1800" dirty="0">
                <a:latin typeface="Verdana" panose="020B0604030504040204" pitchFamily="34" charset="0"/>
                <a:ea typeface="Verdana" panose="020B0604030504040204" pitchFamily="34" charset="0"/>
              </a:rPr>
              <a:t>Training dataset: </a:t>
            </a:r>
            <a:r>
              <a:rPr lang="en-US" sz="1800" dirty="0">
                <a:latin typeface="Verdana" panose="020B0604030504040204" pitchFamily="34" charset="0"/>
                <a:ea typeface="Verdana" panose="020B0604030504040204" pitchFamily="34" charset="0"/>
              </a:rPr>
              <a:t>P</a:t>
            </a:r>
            <a:r>
              <a:rPr lang="en-US" sz="1800" dirty="0" smtClean="0">
                <a:latin typeface="Verdana" panose="020B0604030504040204" pitchFamily="34" charset="0"/>
                <a:ea typeface="Verdana" panose="020B0604030504040204" pitchFamily="34" charset="0"/>
              </a:rPr>
              <a:t>atients </a:t>
            </a:r>
            <a:r>
              <a:rPr lang="en-US" sz="1800" dirty="0">
                <a:latin typeface="Verdana" panose="020B0604030504040204" pitchFamily="34" charset="0"/>
                <a:ea typeface="Verdana" panose="020B0604030504040204" pitchFamily="34" charset="0"/>
              </a:rPr>
              <a:t>with BMI values, 320 from each </a:t>
            </a:r>
            <a:r>
              <a:rPr lang="en-US" sz="1800" dirty="0" smtClean="0">
                <a:latin typeface="Verdana" panose="020B0604030504040204" pitchFamily="34" charset="0"/>
                <a:ea typeface="Verdana" panose="020B0604030504040204" pitchFamily="34" charset="0"/>
              </a:rPr>
              <a:t>group.</a:t>
            </a:r>
          </a:p>
          <a:p>
            <a:pPr algn="l"/>
            <a:r>
              <a:rPr lang="en-US" sz="1800" dirty="0" smtClean="0">
                <a:latin typeface="Verdana" panose="020B0604030504040204" pitchFamily="34" charset="0"/>
                <a:ea typeface="Verdana" panose="020B0604030504040204" pitchFamily="34" charset="0"/>
              </a:rPr>
              <a:t>Test </a:t>
            </a:r>
            <a:r>
              <a:rPr lang="en-US" sz="1800" dirty="0">
                <a:latin typeface="Verdana" panose="020B0604030504040204" pitchFamily="34" charset="0"/>
                <a:ea typeface="Verdana" panose="020B0604030504040204" pitchFamily="34" charset="0"/>
              </a:rPr>
              <a:t>dataset: Patients with BMI values, 64 </a:t>
            </a:r>
            <a:r>
              <a:rPr lang="en-US" sz="1800" dirty="0" smtClean="0">
                <a:latin typeface="Verdana" panose="020B0604030504040204" pitchFamily="34" charset="0"/>
                <a:ea typeface="Verdana" panose="020B0604030504040204" pitchFamily="34" charset="0"/>
              </a:rPr>
              <a:t>from </a:t>
            </a:r>
            <a:r>
              <a:rPr lang="en-US" sz="1800" dirty="0">
                <a:latin typeface="Verdana" panose="020B0604030504040204" pitchFamily="34" charset="0"/>
                <a:ea typeface="Verdana" panose="020B0604030504040204" pitchFamily="34" charset="0"/>
              </a:rPr>
              <a:t>each </a:t>
            </a:r>
            <a:r>
              <a:rPr lang="en-US" sz="1800" dirty="0" smtClean="0">
                <a:latin typeface="Verdana" panose="020B0604030504040204" pitchFamily="34" charset="0"/>
                <a:ea typeface="Verdana" panose="020B0604030504040204" pitchFamily="34" charset="0"/>
              </a:rPr>
              <a:t>group</a:t>
            </a:r>
            <a:r>
              <a:rPr lang="en-US" sz="1800" dirty="0">
                <a:latin typeface="Verdana" panose="020B0604030504040204" pitchFamily="34" charset="0"/>
                <a:ea typeface="Verdana" panose="020B0604030504040204" pitchFamily="34" charset="0"/>
              </a:rPr>
              <a:t>.</a:t>
            </a:r>
          </a:p>
          <a:p>
            <a:pPr algn="l"/>
            <a:endParaRPr lang="en-US" sz="1800" dirty="0" smtClean="0">
              <a:latin typeface="Verdana" panose="020B0604030504040204" pitchFamily="34" charset="0"/>
              <a:ea typeface="Verdana" panose="020B0604030504040204"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7955" y="4236092"/>
            <a:ext cx="2934946" cy="1837835"/>
          </a:xfrm>
          <a:prstGeom prst="rect">
            <a:avLst/>
          </a:prstGeom>
        </p:spPr>
      </p:pic>
    </p:spTree>
    <p:extLst>
      <p:ext uri="{BB962C8B-B14F-4D97-AF65-F5344CB8AC3E}">
        <p14:creationId xmlns:p14="http://schemas.microsoft.com/office/powerpoint/2010/main" val="29143780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smtClean="0">
                <a:latin typeface="Verdana" panose="020B0604030504040204" pitchFamily="34" charset="0"/>
                <a:ea typeface="Verdana" panose="020B0604030504040204" pitchFamily="34" charset="0"/>
              </a:rPr>
              <a:t>Results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20854" y="218578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800" b="1" dirty="0" smtClean="0">
                <a:latin typeface="Verdana" panose="020B0604030504040204" pitchFamily="34" charset="0"/>
                <a:ea typeface="Verdana" panose="020B0604030504040204" pitchFamily="34" charset="0"/>
              </a:rPr>
              <a:t>Model performance		</a:t>
            </a:r>
            <a:r>
              <a:rPr lang="da-DK" sz="1800" b="1" dirty="0">
                <a:latin typeface="Verdana" panose="020B0604030504040204" pitchFamily="34" charset="0"/>
                <a:ea typeface="Verdana" panose="020B0604030504040204" pitchFamily="34" charset="0"/>
              </a:rPr>
              <a:t> 	</a:t>
            </a:r>
            <a:r>
              <a:rPr lang="da-DK" sz="1800" b="1" dirty="0" smtClean="0">
                <a:latin typeface="Verdana" panose="020B0604030504040204" pitchFamily="34" charset="0"/>
                <a:ea typeface="Verdana" panose="020B0604030504040204" pitchFamily="34" charset="0"/>
              </a:rPr>
              <a:t>Experiment 1	</a:t>
            </a:r>
            <a:r>
              <a:rPr lang="da-DK" sz="1800" b="1" dirty="0" smtClean="0">
                <a:latin typeface="Verdana" panose="020B0604030504040204" pitchFamily="34" charset="0"/>
                <a:ea typeface="Verdana" panose="020B0604030504040204" pitchFamily="34" charset="0"/>
              </a:rPr>
              <a:t>	</a:t>
            </a:r>
            <a:r>
              <a:rPr lang="da-DK" sz="1800" b="1" dirty="0" smtClean="0">
                <a:latin typeface="Verdana" panose="020B0604030504040204" pitchFamily="34" charset="0"/>
                <a:ea typeface="Verdana" panose="020B0604030504040204" pitchFamily="34" charset="0"/>
              </a:rPr>
              <a:t>	Experiment 2</a:t>
            </a:r>
          </a:p>
        </p:txBody>
      </p:sp>
      <p:pic>
        <p:nvPicPr>
          <p:cNvPr id="10" name="Picture 12" descr="roc_curv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95945" y="2797165"/>
            <a:ext cx="3574057" cy="2521515"/>
          </a:xfrm>
          <a:prstGeom prst="rect">
            <a:avLst/>
          </a:prstGeom>
          <a:noFill/>
        </p:spPr>
      </p:pic>
      <p:pic>
        <p:nvPicPr>
          <p:cNvPr id="1026" name="Picture 2"/>
          <p:cNvPicPr>
            <a:picLocks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76670" y="2797165"/>
            <a:ext cx="2633472" cy="26334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60282" y="2796757"/>
            <a:ext cx="2633880" cy="2633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9505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Discussion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Important to consider the distribution of characteristics in the training set.</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Overall the model perfomed well irrespective of BMI.</a:t>
            </a:r>
            <a:endPar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endParaRP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Correcting for the sample size in each group did not completely remove bias in the analysis.</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Considering bias in a neural network model should be standard practice.</a:t>
            </a:r>
            <a:endParaRPr lang="en-US" sz="1800" dirty="0">
              <a:solidFill>
                <a:prstClr val="black"/>
              </a:solidFill>
              <a:latin typeface="Verdana" panose="020B0604030504040204" pitchFamily="34" charset="0"/>
              <a:ea typeface="Verdana" panose="020B0604030504040204" pitchFamily="34" charset="0"/>
            </a:endParaRPr>
          </a:p>
          <a:p>
            <a:pPr algn="l"/>
            <a:endParaRPr lang="en-US" sz="1800" dirty="0" smtClean="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64323082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785</Words>
  <Application>Microsoft Office PowerPoint</Application>
  <PresentationFormat>Widescreen</PresentationFormat>
  <Paragraphs>88</Paragraphs>
  <Slides>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MS PGothic</vt:lpstr>
      <vt:lpstr>Arial</vt:lpstr>
      <vt:lpstr>Calibri</vt:lpstr>
      <vt:lpstr>Calibri Light</vt:lpstr>
      <vt:lpstr>Times New Roman</vt:lpstr>
      <vt:lpstr>Verdana</vt:lpstr>
      <vt:lpstr>Wingdings</vt:lpstr>
      <vt:lpstr>Office Theme</vt:lpstr>
      <vt:lpstr>Xiaowen Tang1, Andres Kaufmann2, Charlotte Skriver3, Nicolaj Toft4  1 Una Health, Germany, 2 University of Copenhagen, Denmark, 3 Danish Cancer Society Research Center, Denmark, 4 University of Southern Denmark, Denmark </vt:lpstr>
      <vt:lpstr>Introduction</vt:lpstr>
      <vt:lpstr>Material and Methods</vt:lpstr>
      <vt:lpstr>Material and Methods</vt:lpstr>
      <vt:lpstr>Material and Methods</vt:lpstr>
      <vt:lpstr>Results</vt:lpstr>
      <vt:lpstr>Discussion</vt:lpstr>
    </vt:vector>
  </TitlesOfParts>
  <Company>Kraftens Bekampelse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Charlotte Skriver</dc:creator>
  <cp:lastModifiedBy>Charlotte Skriver</cp:lastModifiedBy>
  <cp:revision>37</cp:revision>
  <dcterms:created xsi:type="dcterms:W3CDTF">2022-05-19T07:36:28Z</dcterms:created>
  <dcterms:modified xsi:type="dcterms:W3CDTF">2022-05-20T13:37:35Z</dcterms:modified>
</cp:coreProperties>
</file>

<file path=docProps/thumbnail.jpeg>
</file>